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E6EC"/>
    <a:srgbClr val="FB35DF"/>
    <a:srgbClr val="36FA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4" y="-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regneark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 err="1"/>
              <a:t>Uddannelseskompas</a:t>
            </a:r>
            <a:r>
              <a:rPr lang="en-US" sz="2400" dirty="0"/>
              <a:t> </a:t>
            </a:r>
            <a:r>
              <a:rPr lang="en-US" sz="2400" dirty="0" smtClean="0"/>
              <a:t>Nordsjælland </a:t>
            </a:r>
            <a:r>
              <a:rPr lang="en-US" sz="2400" dirty="0" err="1" smtClean="0"/>
              <a:t>jan.</a:t>
            </a:r>
            <a:r>
              <a:rPr lang="en-US" sz="2400" dirty="0" smtClean="0"/>
              <a:t> 2021</a:t>
            </a:r>
            <a:endParaRPr lang="en-US" sz="24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CAB-4E2D-9FD1-F90C15C2994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CAB-4E2D-9FD1-F90C15C2994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CAB-4E2D-9FD1-F90C15C2994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CAB-4E2D-9FD1-F90C15C2994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8CAB-4E2D-9FD1-F90C15C2994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8CAB-4E2D-9FD1-F90C15C2994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8CAB-4E2D-9FD1-F90C15C2994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8CAB-4E2D-9FD1-F90C15C2994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8CAB-4E2D-9FD1-F90C15C2994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8CAB-4E2D-9FD1-F90C15C29944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8CAB-4E2D-9FD1-F90C15C29944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8CAB-4E2D-9FD1-F90C15C29944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8CAB-4E2D-9FD1-F90C15C29944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B-8CAB-4E2D-9FD1-F90C15C29944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D-8CAB-4E2D-9FD1-F90C15C29944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F-8CAB-4E2D-9FD1-F90C15C29944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1-8CAB-4E2D-9FD1-F90C15C29944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3-8CAB-4E2D-9FD1-F90C15C29944}"/>
              </c:ext>
            </c:extLst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5-8CAB-4E2D-9FD1-F90C15C29944}"/>
              </c:ext>
            </c:extLst>
          </c:dPt>
          <c:dPt>
            <c:idx val="19"/>
            <c:bubble3D val="0"/>
            <c:spPr>
              <a:solidFill>
                <a:schemeClr val="accent2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7-8CAB-4E2D-9FD1-F90C15C29944}"/>
              </c:ext>
            </c:extLst>
          </c:dPt>
          <c:dPt>
            <c:idx val="20"/>
            <c:bubble3D val="0"/>
            <c:spPr>
              <a:solidFill>
                <a:schemeClr val="accent3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9-8CAB-4E2D-9FD1-F90C15C29944}"/>
              </c:ext>
            </c:extLst>
          </c:dPt>
          <c:dPt>
            <c:idx val="21"/>
            <c:bubble3D val="0"/>
            <c:spPr>
              <a:solidFill>
                <a:schemeClr val="accent4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B-8CAB-4E2D-9FD1-F90C15C29944}"/>
              </c:ext>
            </c:extLst>
          </c:dPt>
          <c:dPt>
            <c:idx val="22"/>
            <c:bubble3D val="0"/>
            <c:spPr>
              <a:solidFill>
                <a:schemeClr val="accent5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D-8CAB-4E2D-9FD1-F90C15C29944}"/>
              </c:ext>
            </c:extLst>
          </c:dPt>
          <c:dPt>
            <c:idx val="23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F-8CAB-4E2D-9FD1-F90C15C29944}"/>
              </c:ext>
            </c:extLst>
          </c:dPt>
          <c:dPt>
            <c:idx val="24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1-8CAB-4E2D-9FD1-F90C15C29944}"/>
              </c:ext>
            </c:extLst>
          </c:dPt>
          <c:dPt>
            <c:idx val="25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3-8CAB-4E2D-9FD1-F90C15C29944}"/>
              </c:ext>
            </c:extLst>
          </c:dPt>
          <c:dPt>
            <c:idx val="26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5-8CAB-4E2D-9FD1-F90C15C29944}"/>
              </c:ext>
            </c:extLst>
          </c:dPt>
          <c:dPt>
            <c:idx val="27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7-8CAB-4E2D-9FD1-F90C15C29944}"/>
              </c:ext>
            </c:extLst>
          </c:dPt>
          <c:dPt>
            <c:idx val="28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9-8CAB-4E2D-9FD1-F90C15C29944}"/>
              </c:ext>
            </c:extLst>
          </c:dPt>
          <c:dPt>
            <c:idx val="29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B-8CAB-4E2D-9FD1-F90C15C29944}"/>
              </c:ext>
            </c:extLst>
          </c:dPt>
          <c:dPt>
            <c:idx val="3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D-8CAB-4E2D-9FD1-F90C15C29944}"/>
              </c:ext>
            </c:extLst>
          </c:dPt>
          <c:dPt>
            <c:idx val="31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F-8CAB-4E2D-9FD1-F90C15C29944}"/>
              </c:ext>
            </c:extLst>
          </c:dPt>
          <c:dPt>
            <c:idx val="32"/>
            <c:bubble3D val="0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1-8CAB-4E2D-9FD1-F90C15C29944}"/>
              </c:ext>
            </c:extLst>
          </c:dPt>
          <c:dPt>
            <c:idx val="33"/>
            <c:bubble3D val="0"/>
            <c:spPr>
              <a:solidFill>
                <a:schemeClr val="accent4">
                  <a:lumMod val="5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3-8CAB-4E2D-9FD1-F90C15C29944}"/>
              </c:ext>
            </c:extLst>
          </c:dPt>
          <c:dPt>
            <c:idx val="34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5-8CAB-4E2D-9FD1-F90C15C29944}"/>
              </c:ext>
            </c:extLst>
          </c:dPt>
          <c:dLbls>
            <c:dLbl>
              <c:idx val="0"/>
              <c:layout>
                <c:manualLayout>
                  <c:x val="-1.1059845589476754E-2"/>
                  <c:y val="0.13657526489760571"/>
                </c:manualLayout>
              </c:layout>
              <c:spPr>
                <a:pattFill prst="pct75">
                  <a:fgClr>
                    <a:sysClr val="windowText" lastClr="000000">
                      <a:lumMod val="75000"/>
                      <a:lumOff val="25000"/>
                    </a:sysClr>
                  </a:fgClr>
                  <a:bgClr>
                    <a:sysClr val="windowText" lastClr="000000">
                      <a:lumMod val="65000"/>
                      <a:lumOff val="35000"/>
                    </a:sys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-498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CAB-4E2D-9FD1-F90C15C29944}"/>
                </c:ext>
              </c:extLst>
            </c:dLbl>
            <c:dLbl>
              <c:idx val="1"/>
              <c:layout>
                <c:manualLayout>
                  <c:x val="-7.5373619233268352E-2"/>
                  <c:y val="0.10628913744270205"/>
                </c:manualLayout>
              </c:layout>
              <c:spPr>
                <a:pattFill prst="pct75">
                  <a:fgClr>
                    <a:sysClr val="windowText" lastClr="000000">
                      <a:lumMod val="75000"/>
                      <a:lumOff val="25000"/>
                    </a:sysClr>
                  </a:fgClr>
                  <a:bgClr>
                    <a:sysClr val="windowText" lastClr="000000">
                      <a:lumMod val="65000"/>
                      <a:lumOff val="35000"/>
                    </a:sys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-4380000" spcFirstLastPara="1" vertOverflow="ellipsis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728395061728394"/>
                      <c:h val="2.770563148319616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8CAB-4E2D-9FD1-F90C15C29944}"/>
                </c:ext>
              </c:extLst>
            </c:dLbl>
            <c:dLbl>
              <c:idx val="2"/>
              <c:layout>
                <c:manualLayout>
                  <c:x val="-6.4136595498662088E-2"/>
                  <c:y val="0.13062223548723256"/>
                </c:manualLayout>
              </c:layout>
              <c:spPr>
                <a:pattFill prst="pct75">
                  <a:fgClr>
                    <a:sysClr val="windowText" lastClr="000000">
                      <a:lumMod val="75000"/>
                      <a:lumOff val="25000"/>
                    </a:sysClr>
                  </a:fgClr>
                  <a:bgClr>
                    <a:sysClr val="windowText" lastClr="000000">
                      <a:lumMod val="65000"/>
                      <a:lumOff val="35000"/>
                    </a:sys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-36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CAB-4E2D-9FD1-F90C15C29944}"/>
                </c:ext>
              </c:extLst>
            </c:dLbl>
            <c:dLbl>
              <c:idx val="3"/>
              <c:layout>
                <c:manualLayout>
                  <c:x val="-8.7572357548873644E-2"/>
                  <c:y val="0.13353432641842403"/>
                </c:manualLayout>
              </c:layout>
              <c:spPr>
                <a:pattFill prst="pct75">
                  <a:fgClr>
                    <a:sysClr val="windowText" lastClr="000000">
                      <a:lumMod val="75000"/>
                      <a:lumOff val="25000"/>
                    </a:sysClr>
                  </a:fgClr>
                  <a:bgClr>
                    <a:sysClr val="windowText" lastClr="000000">
                      <a:lumMod val="65000"/>
                      <a:lumOff val="35000"/>
                    </a:sys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-312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CAB-4E2D-9FD1-F90C15C29944}"/>
                </c:ext>
              </c:extLst>
            </c:dLbl>
            <c:dLbl>
              <c:idx val="4"/>
              <c:layout>
                <c:manualLayout>
                  <c:x val="-7.1150711424229865E-2"/>
                  <c:y val="7.3254671337174393E-2"/>
                </c:manualLayout>
              </c:layout>
              <c:spPr>
                <a:pattFill prst="pct75">
                  <a:fgClr>
                    <a:sysClr val="windowText" lastClr="000000">
                      <a:lumMod val="75000"/>
                      <a:lumOff val="25000"/>
                    </a:sysClr>
                  </a:fgClr>
                  <a:bgClr>
                    <a:sysClr val="windowText" lastClr="000000">
                      <a:lumMod val="65000"/>
                      <a:lumOff val="35000"/>
                    </a:sys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-234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8CAB-4E2D-9FD1-F90C15C29944}"/>
                </c:ext>
              </c:extLst>
            </c:dLbl>
            <c:dLbl>
              <c:idx val="5"/>
              <c:layout>
                <c:manualLayout>
                  <c:x val="-9.9373302021457846E-2"/>
                  <c:y val="5.2586570213255641E-2"/>
                </c:manualLayout>
              </c:layout>
              <c:spPr>
                <a:pattFill prst="pct75">
                  <a:fgClr>
                    <a:sysClr val="windowText" lastClr="000000">
                      <a:lumMod val="75000"/>
                      <a:lumOff val="25000"/>
                    </a:sysClr>
                  </a:fgClr>
                  <a:bgClr>
                    <a:sysClr val="windowText" lastClr="000000">
                      <a:lumMod val="65000"/>
                      <a:lumOff val="35000"/>
                    </a:sys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-1740000" spcFirstLastPara="1" vertOverflow="ellipsis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3853100233815786E-2"/>
                      <c:h val="2.979228002758019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8CAB-4E2D-9FD1-F90C15C29944}"/>
                </c:ext>
              </c:extLst>
            </c:dLbl>
            <c:dLbl>
              <c:idx val="6"/>
              <c:layout>
                <c:manualLayout>
                  <c:x val="-9.5204883015354069E-2"/>
                  <c:y val="3.5083619331713445E-2"/>
                </c:manualLayout>
              </c:layout>
              <c:spPr>
                <a:pattFill prst="pct75">
                  <a:fgClr>
                    <a:sysClr val="windowText" lastClr="000000">
                      <a:lumMod val="75000"/>
                      <a:lumOff val="25000"/>
                    </a:sysClr>
                  </a:fgClr>
                  <a:bgClr>
                    <a:sysClr val="windowText" lastClr="000000">
                      <a:lumMod val="65000"/>
                      <a:lumOff val="35000"/>
                    </a:sys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-12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8CAB-4E2D-9FD1-F90C15C29944}"/>
                </c:ext>
              </c:extLst>
            </c:dLbl>
            <c:dLbl>
              <c:idx val="7"/>
              <c:layout>
                <c:manualLayout>
                  <c:x val="-0.12579054811131074"/>
                  <c:y val="1.5531106184150552E-2"/>
                </c:manualLayout>
              </c:layout>
              <c:spPr>
                <a:pattFill prst="pct75">
                  <a:fgClr>
                    <a:sysClr val="windowText" lastClr="000000">
                      <a:lumMod val="75000"/>
                      <a:lumOff val="25000"/>
                    </a:sysClr>
                  </a:fgClr>
                  <a:bgClr>
                    <a:sysClr val="windowText" lastClr="000000">
                      <a:lumMod val="65000"/>
                      <a:lumOff val="35000"/>
                    </a:sys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-54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8CAB-4E2D-9FD1-F90C15C29944}"/>
                </c:ext>
              </c:extLst>
            </c:dLbl>
            <c:dLbl>
              <c:idx val="8"/>
              <c:spPr>
                <a:pattFill prst="pct75">
                  <a:fgClr>
                    <a:sysClr val="windowText" lastClr="000000">
                      <a:lumMod val="75000"/>
                      <a:lumOff val="25000"/>
                    </a:sysClr>
                  </a:fgClr>
                  <a:bgClr>
                    <a:sysClr val="windowText" lastClr="000000">
                      <a:lumMod val="65000"/>
                      <a:lumOff val="35000"/>
                    </a:sys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24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8CAB-4E2D-9FD1-F90C15C29944}"/>
                </c:ext>
              </c:extLst>
            </c:dLbl>
            <c:dLbl>
              <c:idx val="9"/>
              <c:spPr>
                <a:pattFill prst="pct75">
                  <a:fgClr>
                    <a:sysClr val="windowText" lastClr="000000">
                      <a:lumMod val="75000"/>
                      <a:lumOff val="25000"/>
                    </a:sysClr>
                  </a:fgClr>
                  <a:bgClr>
                    <a:sysClr val="windowText" lastClr="000000">
                      <a:lumMod val="65000"/>
                      <a:lumOff val="35000"/>
                    </a:sys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84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8CAB-4E2D-9FD1-F90C15C29944}"/>
                </c:ext>
              </c:extLst>
            </c:dLbl>
            <c:dLbl>
              <c:idx val="10"/>
              <c:layout>
                <c:manualLayout>
                  <c:x val="-0.1447810982691492"/>
                  <c:y val="-5.4381437008751678E-2"/>
                </c:manualLayout>
              </c:layout>
              <c:spPr>
                <a:pattFill prst="pct75">
                  <a:fgClr>
                    <a:sysClr val="windowText" lastClr="000000">
                      <a:lumMod val="75000"/>
                      <a:lumOff val="25000"/>
                    </a:sysClr>
                  </a:fgClr>
                  <a:bgClr>
                    <a:sysClr val="windowText" lastClr="000000">
                      <a:lumMod val="65000"/>
                      <a:lumOff val="35000"/>
                    </a:sys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1380000" spcFirstLastPara="1" vertOverflow="ellipsis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267854676060228"/>
                      <c:h val="3.588301951569956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5-8CAB-4E2D-9FD1-F90C15C29944}"/>
                </c:ext>
              </c:extLst>
            </c:dLbl>
            <c:dLbl>
              <c:idx val="11"/>
              <c:spPr>
                <a:pattFill prst="pct75">
                  <a:fgClr>
                    <a:sysClr val="windowText" lastClr="000000">
                      <a:lumMod val="75000"/>
                      <a:lumOff val="25000"/>
                    </a:sysClr>
                  </a:fgClr>
                  <a:bgClr>
                    <a:sysClr val="windowText" lastClr="000000">
                      <a:lumMod val="65000"/>
                      <a:lumOff val="35000"/>
                    </a:sys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192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8CAB-4E2D-9FD1-F90C15C29944}"/>
                </c:ext>
              </c:extLst>
            </c:dLbl>
            <c:dLbl>
              <c:idx val="12"/>
              <c:layout>
                <c:manualLayout>
                  <c:x val="-0.14803640772973553"/>
                  <c:y val="-9.9875392831631438E-2"/>
                </c:manualLayout>
              </c:layout>
              <c:spPr>
                <a:pattFill prst="pct75">
                  <a:fgClr>
                    <a:sysClr val="windowText" lastClr="000000">
                      <a:lumMod val="75000"/>
                      <a:lumOff val="25000"/>
                    </a:sysClr>
                  </a:fgClr>
                  <a:bgClr>
                    <a:sysClr val="windowText" lastClr="000000">
                      <a:lumMod val="65000"/>
                      <a:lumOff val="35000"/>
                    </a:sys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2520000" spcFirstLastPara="1" vertOverflow="ellipsis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794098837060572"/>
                      <c:h val="2.1235575721522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9-8CAB-4E2D-9FD1-F90C15C29944}"/>
                </c:ext>
              </c:extLst>
            </c:dLbl>
            <c:dLbl>
              <c:idx val="13"/>
              <c:layout>
                <c:manualLayout>
                  <c:x val="-8.7078786204356037E-2"/>
                  <c:y val="-9.7501325629931579E-2"/>
                </c:manualLayout>
              </c:layout>
              <c:spPr>
                <a:pattFill prst="pct75">
                  <a:fgClr>
                    <a:sysClr val="windowText" lastClr="000000">
                      <a:lumMod val="75000"/>
                      <a:lumOff val="25000"/>
                    </a:sysClr>
                  </a:fgClr>
                  <a:bgClr>
                    <a:sysClr val="windowText" lastClr="000000">
                      <a:lumMod val="65000"/>
                      <a:lumOff val="35000"/>
                    </a:sys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3300000" spcFirstLastPara="1" vertOverflow="ellipsis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1208525834855433E-2"/>
                      <c:h val="2.806067805988043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B-8CAB-4E2D-9FD1-F90C15C29944}"/>
                </c:ext>
              </c:extLst>
            </c:dLbl>
            <c:dLbl>
              <c:idx val="14"/>
              <c:layout>
                <c:manualLayout>
                  <c:x val="-6.3772701029189013E-2"/>
                  <c:y val="-0.13111060050641429"/>
                </c:manualLayout>
              </c:layout>
              <c:spPr>
                <a:pattFill prst="pct75">
                  <a:fgClr>
                    <a:sysClr val="windowText" lastClr="000000">
                      <a:lumMod val="75000"/>
                      <a:lumOff val="25000"/>
                    </a:sysClr>
                  </a:fgClr>
                  <a:bgClr>
                    <a:sysClr val="windowText" lastClr="000000">
                      <a:lumMod val="65000"/>
                      <a:lumOff val="35000"/>
                    </a:sys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378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8CAB-4E2D-9FD1-F90C15C29944}"/>
                </c:ext>
              </c:extLst>
            </c:dLbl>
            <c:dLbl>
              <c:idx val="15"/>
              <c:spPr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468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8CAB-4E2D-9FD1-F90C15C29944}"/>
                </c:ext>
              </c:extLst>
            </c:dLbl>
            <c:dLbl>
              <c:idx val="16"/>
              <c:spPr>
                <a:pattFill prst="pct75">
                  <a:fgClr>
                    <a:sysClr val="windowText" lastClr="000000">
                      <a:lumMod val="75000"/>
                      <a:lumOff val="25000"/>
                    </a:sysClr>
                  </a:fgClr>
                  <a:bgClr>
                    <a:sysClr val="windowText" lastClr="000000">
                      <a:lumMod val="65000"/>
                      <a:lumOff val="35000"/>
                    </a:sys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498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FFFF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8CAB-4E2D-9FD1-F90C15C29944}"/>
                </c:ext>
              </c:extLst>
            </c:dLbl>
            <c:dLbl>
              <c:idx val="17"/>
              <c:spPr>
                <a:pattFill prst="pct75">
                  <a:fgClr>
                    <a:sysClr val="windowText" lastClr="000000">
                      <a:lumMod val="75000"/>
                      <a:lumOff val="25000"/>
                    </a:sysClr>
                  </a:fgClr>
                  <a:bgClr>
                    <a:sysClr val="windowText" lastClr="000000">
                      <a:lumMod val="65000"/>
                      <a:lumOff val="35000"/>
                    </a:sys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522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FFFF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3-8CAB-4E2D-9FD1-F90C15C29944}"/>
                </c:ext>
              </c:extLst>
            </c:dLbl>
            <c:dLbl>
              <c:idx val="18"/>
              <c:layout>
                <c:manualLayout>
                  <c:x val="2.1606115025095546E-2"/>
                  <c:y val="-9.0353627208457202E-2"/>
                </c:manualLayout>
              </c:layout>
              <c:spPr>
                <a:pattFill prst="pct75">
                  <a:fgClr>
                    <a:sysClr val="windowText" lastClr="000000">
                      <a:lumMod val="75000"/>
                      <a:lumOff val="25000"/>
                    </a:sysClr>
                  </a:fgClr>
                  <a:bgClr>
                    <a:sysClr val="windowText" lastClr="000000">
                      <a:lumMod val="65000"/>
                      <a:lumOff val="35000"/>
                    </a:sys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-48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FFFF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5-8CAB-4E2D-9FD1-F90C15C29944}"/>
                </c:ext>
              </c:extLst>
            </c:dLbl>
            <c:dLbl>
              <c:idx val="19"/>
              <c:layout>
                <c:manualLayout>
                  <c:x val="4.1767688395675732E-2"/>
                  <c:y val="-0.10731269145620771"/>
                </c:manualLayout>
              </c:layout>
              <c:spPr>
                <a:pattFill prst="pct75">
                  <a:fgClr>
                    <a:sysClr val="windowText" lastClr="000000">
                      <a:lumMod val="75000"/>
                      <a:lumOff val="25000"/>
                    </a:sysClr>
                  </a:fgClr>
                  <a:bgClr>
                    <a:sysClr val="windowText" lastClr="000000">
                      <a:lumMod val="65000"/>
                      <a:lumOff val="35000"/>
                    </a:sys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-402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7-8CAB-4E2D-9FD1-F90C15C29944}"/>
                </c:ext>
              </c:extLst>
            </c:dLbl>
            <c:dLbl>
              <c:idx val="20"/>
              <c:layout>
                <c:manualLayout>
                  <c:x val="8.2387017881875177E-2"/>
                  <c:y val="-9.6129727675693402E-2"/>
                </c:manualLayout>
              </c:layout>
              <c:spPr>
                <a:pattFill prst="pct75">
                  <a:fgClr>
                    <a:sysClr val="windowText" lastClr="000000">
                      <a:lumMod val="75000"/>
                      <a:lumOff val="25000"/>
                    </a:sysClr>
                  </a:fgClr>
                  <a:bgClr>
                    <a:sysClr val="windowText" lastClr="000000">
                      <a:lumMod val="65000"/>
                      <a:lumOff val="35000"/>
                    </a:sys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-3480000" spcFirstLastPara="1" vertOverflow="ellipsis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467152231098829E-2"/>
                      <c:h val="3.088904067138095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9-8CAB-4E2D-9FD1-F90C15C29944}"/>
                </c:ext>
              </c:extLst>
            </c:dLbl>
            <c:dLbl>
              <c:idx val="21"/>
              <c:layout>
                <c:manualLayout>
                  <c:x val="8.3277786967930686E-2"/>
                  <c:y val="-0.12382871304438894"/>
                </c:manualLayout>
              </c:layout>
              <c:spPr>
                <a:pattFill prst="pct75">
                  <a:fgClr>
                    <a:sysClr val="windowText" lastClr="000000">
                      <a:lumMod val="75000"/>
                      <a:lumOff val="25000"/>
                    </a:sysClr>
                  </a:fgClr>
                  <a:bgClr>
                    <a:sysClr val="windowText" lastClr="000000">
                      <a:lumMod val="65000"/>
                      <a:lumOff val="35000"/>
                    </a:sys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-282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B-8CAB-4E2D-9FD1-F90C15C29944}"/>
                </c:ext>
              </c:extLst>
            </c:dLbl>
            <c:dLbl>
              <c:idx val="22"/>
              <c:layout>
                <c:manualLayout>
                  <c:x val="0.10910076516131961"/>
                  <c:y val="-0.10733777101592194"/>
                </c:manualLayout>
              </c:layout>
              <c:spPr>
                <a:pattFill prst="pct75">
                  <a:fgClr>
                    <a:sysClr val="windowText" lastClr="000000">
                      <a:lumMod val="75000"/>
                      <a:lumOff val="25000"/>
                    </a:sysClr>
                  </a:fgClr>
                  <a:bgClr>
                    <a:sysClr val="windowText" lastClr="000000">
                      <a:lumMod val="65000"/>
                      <a:lumOff val="35000"/>
                    </a:sys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-228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D-8CAB-4E2D-9FD1-F90C15C29944}"/>
                </c:ext>
              </c:extLst>
            </c:dLbl>
            <c:dLbl>
              <c:idx val="23"/>
              <c:spPr>
                <a:pattFill prst="pct75">
                  <a:fgClr>
                    <a:sysClr val="windowText" lastClr="000000">
                      <a:lumMod val="75000"/>
                      <a:lumOff val="25000"/>
                    </a:sysClr>
                  </a:fgClr>
                  <a:bgClr>
                    <a:sysClr val="windowText" lastClr="000000">
                      <a:lumMod val="65000"/>
                      <a:lumOff val="35000"/>
                    </a:sys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-198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F-8CAB-4E2D-9FD1-F90C15C29944}"/>
                </c:ext>
              </c:extLst>
            </c:dLbl>
            <c:dLbl>
              <c:idx val="24"/>
              <c:spPr>
                <a:pattFill prst="pct75">
                  <a:fgClr>
                    <a:sysClr val="windowText" lastClr="000000">
                      <a:lumMod val="75000"/>
                      <a:lumOff val="25000"/>
                    </a:sysClr>
                  </a:fgClr>
                  <a:bgClr>
                    <a:sysClr val="windowText" lastClr="000000">
                      <a:lumMod val="65000"/>
                      <a:lumOff val="35000"/>
                    </a:sys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-132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FFFF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1-8CAB-4E2D-9FD1-F90C15C29944}"/>
                </c:ext>
              </c:extLst>
            </c:dLbl>
            <c:dLbl>
              <c:idx val="25"/>
              <c:layout/>
              <c:spPr>
                <a:pattFill prst="pct75">
                  <a:fgClr>
                    <a:sysClr val="windowText" lastClr="000000">
                      <a:lumMod val="75000"/>
                      <a:lumOff val="25000"/>
                    </a:sysClr>
                  </a:fgClr>
                  <a:bgClr>
                    <a:sysClr val="windowText" lastClr="000000">
                      <a:lumMod val="65000"/>
                      <a:lumOff val="35000"/>
                    </a:sys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-36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33-8CAB-4E2D-9FD1-F90C15C29944}"/>
                </c:ext>
              </c:extLst>
            </c:dLbl>
            <c:dLbl>
              <c:idx val="26"/>
              <c:spPr>
                <a:pattFill prst="pct75">
                  <a:fgClr>
                    <a:sysClr val="windowText" lastClr="000000">
                      <a:lumMod val="75000"/>
                      <a:lumOff val="25000"/>
                    </a:sysClr>
                  </a:fgClr>
                  <a:bgClr>
                    <a:sysClr val="windowText" lastClr="000000">
                      <a:lumMod val="65000"/>
                      <a:lumOff val="35000"/>
                    </a:sys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12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5-8CAB-4E2D-9FD1-F90C15C29944}"/>
                </c:ext>
              </c:extLst>
            </c:dLbl>
            <c:dLbl>
              <c:idx val="27"/>
              <c:spPr>
                <a:pattFill prst="pct75">
                  <a:fgClr>
                    <a:sysClr val="windowText" lastClr="000000">
                      <a:lumMod val="75000"/>
                      <a:lumOff val="25000"/>
                    </a:sysClr>
                  </a:fgClr>
                  <a:bgClr>
                    <a:sysClr val="windowText" lastClr="000000">
                      <a:lumMod val="65000"/>
                      <a:lumOff val="35000"/>
                    </a:sys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84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7-8CAB-4E2D-9FD1-F90C15C29944}"/>
                </c:ext>
              </c:extLst>
            </c:dLbl>
            <c:dLbl>
              <c:idx val="28"/>
              <c:spPr>
                <a:pattFill prst="pct75">
                  <a:fgClr>
                    <a:sysClr val="windowText" lastClr="000000">
                      <a:lumMod val="75000"/>
                      <a:lumOff val="25000"/>
                    </a:sysClr>
                  </a:fgClr>
                  <a:bgClr>
                    <a:sysClr val="windowText" lastClr="000000">
                      <a:lumMod val="65000"/>
                      <a:lumOff val="35000"/>
                    </a:sys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114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9-8CAB-4E2D-9FD1-F90C15C29944}"/>
                </c:ext>
              </c:extLst>
            </c:dLbl>
            <c:dLbl>
              <c:idx val="29"/>
              <c:layout>
                <c:manualLayout>
                  <c:x val="0.14942620476533999"/>
                  <c:y val="6.514068447907885E-2"/>
                </c:manualLayout>
              </c:layout>
              <c:spPr>
                <a:pattFill prst="pct75">
                  <a:fgClr>
                    <a:sysClr val="windowText" lastClr="000000">
                      <a:lumMod val="75000"/>
                      <a:lumOff val="25000"/>
                    </a:sysClr>
                  </a:fgClr>
                  <a:bgClr>
                    <a:sysClr val="windowText" lastClr="000000">
                      <a:lumMod val="65000"/>
                      <a:lumOff val="35000"/>
                    </a:sys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2160000" spcFirstLastPara="1" vertOverflow="ellipsis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172849738811888"/>
                      <c:h val="2.152408515173128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3B-8CAB-4E2D-9FD1-F90C15C29944}"/>
                </c:ext>
              </c:extLst>
            </c:dLbl>
            <c:dLbl>
              <c:idx val="30"/>
              <c:layout>
                <c:manualLayout>
                  <c:x val="8.9934255294111629E-2"/>
                  <c:y val="9.7497098884971045E-2"/>
                </c:manualLayout>
              </c:layout>
              <c:spPr>
                <a:pattFill prst="pct75">
                  <a:fgClr>
                    <a:sysClr val="windowText" lastClr="000000">
                      <a:lumMod val="75000"/>
                      <a:lumOff val="25000"/>
                    </a:sysClr>
                  </a:fgClr>
                  <a:bgClr>
                    <a:sysClr val="windowText" lastClr="000000">
                      <a:lumMod val="65000"/>
                      <a:lumOff val="35000"/>
                    </a:sys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276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3D-8CAB-4E2D-9FD1-F90C15C29944}"/>
                </c:ext>
              </c:extLst>
            </c:dLbl>
            <c:dLbl>
              <c:idx val="31"/>
              <c:layout>
                <c:manualLayout>
                  <c:x val="7.0174108353414838E-2"/>
                  <c:y val="0.11548408023779939"/>
                </c:manualLayout>
              </c:layout>
              <c:spPr>
                <a:pattFill prst="pct75">
                  <a:fgClr>
                    <a:sysClr val="windowText" lastClr="000000">
                      <a:lumMod val="75000"/>
                      <a:lumOff val="25000"/>
                    </a:sysClr>
                  </a:fgClr>
                  <a:bgClr>
                    <a:sysClr val="windowText" lastClr="000000">
                      <a:lumMod val="65000"/>
                      <a:lumOff val="35000"/>
                    </a:sys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324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3F-8CAB-4E2D-9FD1-F90C15C29944}"/>
                </c:ext>
              </c:extLst>
            </c:dLbl>
            <c:dLbl>
              <c:idx val="32"/>
              <c:layout>
                <c:manualLayout>
                  <c:x val="6.0853402096667696E-2"/>
                  <c:y val="0.13476185496292803"/>
                </c:manualLayout>
              </c:layout>
              <c:spPr>
                <a:pattFill prst="pct75">
                  <a:fgClr>
                    <a:sysClr val="windowText" lastClr="000000">
                      <a:lumMod val="75000"/>
                      <a:lumOff val="25000"/>
                    </a:sysClr>
                  </a:fgClr>
                  <a:bgClr>
                    <a:sysClr val="windowText" lastClr="000000">
                      <a:lumMod val="65000"/>
                      <a:lumOff val="35000"/>
                    </a:sys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366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FFFF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41-8CAB-4E2D-9FD1-F90C15C29944}"/>
                </c:ext>
              </c:extLst>
            </c:dLbl>
            <c:dLbl>
              <c:idx val="33"/>
              <c:layout>
                <c:manualLayout>
                  <c:x val="4.075588504653288E-2"/>
                  <c:y val="0.15296453665535487"/>
                </c:manualLayout>
              </c:layout>
              <c:spPr>
                <a:pattFill prst="pct75">
                  <a:fgClr>
                    <a:sysClr val="windowText" lastClr="000000">
                      <a:lumMod val="75000"/>
                      <a:lumOff val="25000"/>
                    </a:sysClr>
                  </a:fgClr>
                  <a:bgClr>
                    <a:sysClr val="windowText" lastClr="000000">
                      <a:lumMod val="65000"/>
                      <a:lumOff val="35000"/>
                    </a:sys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438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FFFF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43-8CAB-4E2D-9FD1-F90C15C29944}"/>
                </c:ext>
              </c:extLst>
            </c:dLbl>
            <c:dLbl>
              <c:idx val="34"/>
              <c:layout>
                <c:manualLayout>
                  <c:x val="1.0493571344517512E-2"/>
                  <c:y val="0.14220297129262993"/>
                </c:manualLayout>
              </c:layout>
              <c:spPr>
                <a:pattFill prst="pct75">
                  <a:fgClr>
                    <a:sysClr val="windowText" lastClr="000000">
                      <a:lumMod val="75000"/>
                      <a:lumOff val="25000"/>
                    </a:sysClr>
                  </a:fgClr>
                  <a:bgClr>
                    <a:sysClr val="windowText" lastClr="000000">
                      <a:lumMod val="65000"/>
                      <a:lumOff val="35000"/>
                    </a:sys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498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FFFF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45-8CAB-4E2D-9FD1-F90C15C29944}"/>
                </c:ext>
              </c:extLst>
            </c:dLbl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'Ark1'!$A$2:$A$36</c:f>
              <c:strCache>
                <c:ptCount val="35"/>
                <c:pt idx="0">
                  <c:v>Anlægsstruktør</c:v>
                </c:pt>
                <c:pt idx="1">
                  <c:v>Automatik og proces</c:v>
                </c:pt>
                <c:pt idx="2">
                  <c:v>Bygningsmaler</c:v>
                </c:pt>
                <c:pt idx="3">
                  <c:v>Ejendomsservice</c:v>
                </c:pt>
                <c:pt idx="4">
                  <c:v>Elektriker</c:v>
                </c:pt>
                <c:pt idx="5">
                  <c:v>Finmekaniker</c:v>
                </c:pt>
                <c:pt idx="6">
                  <c:v>Glarmester</c:v>
                </c:pt>
                <c:pt idx="7">
                  <c:v>Industriteknikker</c:v>
                </c:pt>
                <c:pt idx="8">
                  <c:v>Industrioperatør</c:v>
                </c:pt>
                <c:pt idx="9">
                  <c:v>Lager &amp; Terminal</c:v>
                </c:pt>
                <c:pt idx="10">
                  <c:v>Lastvognsmekaniker</c:v>
                </c:pt>
                <c:pt idx="11">
                  <c:v>Murer</c:v>
                </c:pt>
                <c:pt idx="12">
                  <c:v>Personvognsmekaniker</c:v>
                </c:pt>
                <c:pt idx="13">
                  <c:v>Procesoperatør</c:v>
                </c:pt>
                <c:pt idx="14">
                  <c:v>Serviceassistent</c:v>
                </c:pt>
                <c:pt idx="15">
                  <c:v>Smed</c:v>
                </c:pt>
                <c:pt idx="16">
                  <c:v>Snedker</c:v>
                </c:pt>
                <c:pt idx="17">
                  <c:v>Tømrer</c:v>
                </c:pt>
                <c:pt idx="18">
                  <c:v>Vejgodstransport</c:v>
                </c:pt>
                <c:pt idx="19">
                  <c:v>VVS Energi</c:v>
                </c:pt>
                <c:pt idx="20">
                  <c:v>Anlægsgartner</c:v>
                </c:pt>
                <c:pt idx="21">
                  <c:v>Bager / konditor</c:v>
                </c:pt>
                <c:pt idx="22">
                  <c:v>Ernæringsassistent</c:v>
                </c:pt>
                <c:pt idx="23">
                  <c:v>Gartner</c:v>
                </c:pt>
                <c:pt idx="24">
                  <c:v>Gastronom</c:v>
                </c:pt>
                <c:pt idx="25">
                  <c:v>Gourmetslagter</c:v>
                </c:pt>
                <c:pt idx="26">
                  <c:v>Landbrug</c:v>
                </c:pt>
                <c:pt idx="27">
                  <c:v>Receptionist</c:v>
                </c:pt>
                <c:pt idx="28">
                  <c:v>Tjener</c:v>
                </c:pt>
                <c:pt idx="29">
                  <c:v>Pædagogisk assistent</c:v>
                </c:pt>
                <c:pt idx="30">
                  <c:v>SOSU-assistent</c:v>
                </c:pt>
                <c:pt idx="31">
                  <c:v>SOSU-hjælper</c:v>
                </c:pt>
                <c:pt idx="32">
                  <c:v>Butiksassistent</c:v>
                </c:pt>
                <c:pt idx="33">
                  <c:v>Handelsassistent</c:v>
                </c:pt>
                <c:pt idx="34">
                  <c:v>Kontorassistent</c:v>
                </c:pt>
              </c:strCache>
            </c:strRef>
          </c:cat>
          <c:val>
            <c:numRef>
              <c:f>'Ark1'!$B$2:$B$36</c:f>
              <c:numCache>
                <c:formatCode>General</c:formatCode>
                <c:ptCount val="35"/>
                <c:pt idx="0">
                  <c:v>10.9</c:v>
                </c:pt>
                <c:pt idx="1">
                  <c:v>10.9</c:v>
                </c:pt>
                <c:pt idx="2">
                  <c:v>10.9</c:v>
                </c:pt>
                <c:pt idx="3">
                  <c:v>10.9</c:v>
                </c:pt>
                <c:pt idx="4">
                  <c:v>10.9</c:v>
                </c:pt>
                <c:pt idx="5">
                  <c:v>10.9</c:v>
                </c:pt>
                <c:pt idx="6">
                  <c:v>10.9</c:v>
                </c:pt>
                <c:pt idx="7">
                  <c:v>10.9</c:v>
                </c:pt>
                <c:pt idx="8">
                  <c:v>10.3</c:v>
                </c:pt>
                <c:pt idx="9">
                  <c:v>10.3</c:v>
                </c:pt>
                <c:pt idx="10">
                  <c:v>10.3</c:v>
                </c:pt>
                <c:pt idx="11">
                  <c:v>10.3</c:v>
                </c:pt>
                <c:pt idx="12">
                  <c:v>10.3</c:v>
                </c:pt>
                <c:pt idx="13">
                  <c:v>10.3</c:v>
                </c:pt>
                <c:pt idx="14">
                  <c:v>10.3</c:v>
                </c:pt>
                <c:pt idx="15">
                  <c:v>10.3</c:v>
                </c:pt>
                <c:pt idx="16">
                  <c:v>10.3</c:v>
                </c:pt>
                <c:pt idx="17">
                  <c:v>10.3</c:v>
                </c:pt>
                <c:pt idx="18">
                  <c:v>10.3</c:v>
                </c:pt>
                <c:pt idx="19">
                  <c:v>10.3</c:v>
                </c:pt>
                <c:pt idx="20">
                  <c:v>10.3</c:v>
                </c:pt>
                <c:pt idx="21">
                  <c:v>10.3</c:v>
                </c:pt>
                <c:pt idx="22">
                  <c:v>10.3</c:v>
                </c:pt>
                <c:pt idx="23">
                  <c:v>10.3</c:v>
                </c:pt>
                <c:pt idx="24">
                  <c:v>10.3</c:v>
                </c:pt>
                <c:pt idx="25">
                  <c:v>10.3</c:v>
                </c:pt>
                <c:pt idx="26">
                  <c:v>10.3</c:v>
                </c:pt>
                <c:pt idx="27">
                  <c:v>10.3</c:v>
                </c:pt>
                <c:pt idx="28">
                  <c:v>10.3</c:v>
                </c:pt>
                <c:pt idx="29">
                  <c:v>10.3</c:v>
                </c:pt>
                <c:pt idx="30">
                  <c:v>10.3</c:v>
                </c:pt>
                <c:pt idx="31">
                  <c:v>10.3</c:v>
                </c:pt>
                <c:pt idx="32">
                  <c:v>10.3</c:v>
                </c:pt>
                <c:pt idx="33">
                  <c:v>10.3</c:v>
                </c:pt>
                <c:pt idx="34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6-8CAB-4E2D-9FD1-F90C15C29944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0.42327</cdr:x>
      <cdr:y>0.67033</cdr:y>
    </cdr:from>
    <cdr:to>
      <cdr:x>0.44014</cdr:x>
      <cdr:y>0.69696</cdr:y>
    </cdr:to>
    <cdr:sp macro="" textlink="">
      <cdr:nvSpPr>
        <cdr:cNvPr id="2" name="Forbindelse 1"/>
        <cdr:cNvSpPr/>
      </cdr:nvSpPr>
      <cdr:spPr>
        <a:xfrm xmlns:a="http://schemas.openxmlformats.org/drawingml/2006/main">
          <a:off x="4473934" y="4968330"/>
          <a:ext cx="178308" cy="197415"/>
        </a:xfrm>
        <a:prstGeom xmlns:a="http://schemas.openxmlformats.org/drawingml/2006/main" prst="flowChartConnector">
          <a:avLst/>
        </a:prstGeom>
        <a:solidFill xmlns:a="http://schemas.openxmlformats.org/drawingml/2006/main">
          <a:schemeClr val="tx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da-DK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da-DK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3257-25BC-447E-B366-1ADD0EAEE713}" type="datetimeFigureOut">
              <a:rPr lang="da-DK" smtClean="0"/>
              <a:t>18-01-2021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52C6-4B87-43BC-A62B-816426C16E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9104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3257-25BC-447E-B366-1ADD0EAEE713}" type="datetimeFigureOut">
              <a:rPr lang="da-DK" smtClean="0"/>
              <a:t>18-01-2021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52C6-4B87-43BC-A62B-816426C16E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4532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3257-25BC-447E-B366-1ADD0EAEE713}" type="datetimeFigureOut">
              <a:rPr lang="da-DK" smtClean="0"/>
              <a:t>18-01-2021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52C6-4B87-43BC-A62B-816426C16E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86927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3257-25BC-447E-B366-1ADD0EAEE713}" type="datetimeFigureOut">
              <a:rPr lang="da-DK" smtClean="0"/>
              <a:t>18-01-2021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52C6-4B87-43BC-A62B-816426C16E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79628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3257-25BC-447E-B366-1ADD0EAEE713}" type="datetimeFigureOut">
              <a:rPr lang="da-DK" smtClean="0"/>
              <a:t>18-01-2021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52C6-4B87-43BC-A62B-816426C16E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780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3257-25BC-447E-B366-1ADD0EAEE713}" type="datetimeFigureOut">
              <a:rPr lang="da-DK" smtClean="0"/>
              <a:t>18-01-2021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52C6-4B87-43BC-A62B-816426C16E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529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3257-25BC-447E-B366-1ADD0EAEE713}" type="datetimeFigureOut">
              <a:rPr lang="da-DK" smtClean="0"/>
              <a:t>18-01-2021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52C6-4B87-43BC-A62B-816426C16E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9512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3257-25BC-447E-B366-1ADD0EAEE713}" type="datetimeFigureOut">
              <a:rPr lang="da-DK" smtClean="0"/>
              <a:t>18-01-2021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52C6-4B87-43BC-A62B-816426C16E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05893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3257-25BC-447E-B366-1ADD0EAEE713}" type="datetimeFigureOut">
              <a:rPr lang="da-DK" smtClean="0"/>
              <a:t>18-01-2021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52C6-4B87-43BC-A62B-816426C16E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0088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3257-25BC-447E-B366-1ADD0EAEE713}" type="datetimeFigureOut">
              <a:rPr lang="da-DK" smtClean="0"/>
              <a:t>18-01-2021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52C6-4B87-43BC-A62B-816426C16E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1115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3257-25BC-447E-B366-1ADD0EAEE713}" type="datetimeFigureOut">
              <a:rPr lang="da-DK" smtClean="0"/>
              <a:t>18-01-2021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52C6-4B87-43BC-A62B-816426C16E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0207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33257-25BC-447E-B366-1ADD0EAEE713}" type="datetimeFigureOut">
              <a:rPr lang="da-DK" smtClean="0"/>
              <a:t>18-01-2021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752C6-4B87-43BC-A62B-816426C16E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2808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hyperlink" Target="https://www.ug.dk/uddannelser/erhvervsuddannelser/foedevarerjordbrugogoplevelser/tjener" TargetMode="External"/><Relationship Id="rId18" Type="http://schemas.openxmlformats.org/officeDocument/2006/relationships/hyperlink" Target="https://sosuh.dk/uddannelse/sosu-hjaelper/" TargetMode="External"/><Relationship Id="rId26" Type="http://schemas.openxmlformats.org/officeDocument/2006/relationships/hyperlink" Target="https://unord.dk/erhvervsuddannelser/byggeri-teknologi/struktoer/" TargetMode="External"/><Relationship Id="rId39" Type="http://schemas.openxmlformats.org/officeDocument/2006/relationships/hyperlink" Target="https://eucnvs.dk/erhvervsuddannelser/glarmester/" TargetMode="External"/><Relationship Id="rId21" Type="http://schemas.openxmlformats.org/officeDocument/2006/relationships/hyperlink" Target="https://www.ug.dk/uddannelser/erhvervsuddannelser/kontorhandelogforretning/detailhandel" TargetMode="External"/><Relationship Id="rId34" Type="http://schemas.openxmlformats.org/officeDocument/2006/relationships/hyperlink" Target="https://unord.dk/erhvervsuddannelser/byggeri-teknologi/elektriker/" TargetMode="External"/><Relationship Id="rId42" Type="http://schemas.openxmlformats.org/officeDocument/2006/relationships/hyperlink" Target="https://www.ug.dk/uddannelser/erhvervsuddannelser/teknologibyggeriogtransport/industriteknikeruddannelsen" TargetMode="External"/><Relationship Id="rId47" Type="http://schemas.openxmlformats.org/officeDocument/2006/relationships/hyperlink" Target="https://www.tec.dk/erhvervsuddannelser/vaelg-erhvervsuddannelse/lastvognsmekanikeruddannelsen/" TargetMode="External"/><Relationship Id="rId50" Type="http://schemas.openxmlformats.org/officeDocument/2006/relationships/hyperlink" Target="https://www.ug.dk/uddannelser/erhvervsuddannelser/teknologibyggeriogtransport/murer" TargetMode="External"/><Relationship Id="rId55" Type="http://schemas.openxmlformats.org/officeDocument/2006/relationships/hyperlink" Target="https://www.ug.dk/uddannelser/erhvervsuddannelser/teknologibyggeriogtransport/serviceassistent" TargetMode="External"/><Relationship Id="rId63" Type="http://schemas.openxmlformats.org/officeDocument/2006/relationships/hyperlink" Target="https://www.ug.dk/uddannelser/erhvervsuddannelser/teknologibyggeriogtransport/vvs-energiuddannelsen" TargetMode="External"/><Relationship Id="rId68" Type="http://schemas.openxmlformats.org/officeDocument/2006/relationships/hyperlink" Target="https://www.rts.dk/eud-erhvervsuddannelser/erhvervsuddannelser-eud/129-gartner" TargetMode="External"/><Relationship Id="rId7" Type="http://schemas.openxmlformats.org/officeDocument/2006/relationships/hyperlink" Target="https://www.ug.dk/uddannelser/erhvervsuddannelser/foedevarerjordbrugogoplevelser/gourmetslagter" TargetMode="External"/><Relationship Id="rId71" Type="http://schemas.openxmlformats.org/officeDocument/2006/relationships/hyperlink" Target="https://unord.dk/erhvervsuddannelser/byggeri-teknologi/bygningssnedker/" TargetMode="External"/><Relationship Id="rId2" Type="http://schemas.openxmlformats.org/officeDocument/2006/relationships/hyperlink" Target="https://www.ug.dk/uddannelser/erhvervsuddannelser/foedevarerjordbrugogoplevelser/anlaegsgartner" TargetMode="External"/><Relationship Id="rId16" Type="http://schemas.openxmlformats.org/officeDocument/2006/relationships/hyperlink" Target="https://sosuh.dk/uddannelse/sosu-assistent/" TargetMode="External"/><Relationship Id="rId29" Type="http://schemas.openxmlformats.org/officeDocument/2006/relationships/hyperlink" Target="https://www.ug.dk/uddannelser/erhvervsuddannelser/teknologibyggeriogtransport/automatik-og-procesuddannels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zbc.dk/ungdomsuddannelse/erhvervsuddannelse/foedevarer-jordbrug-og-oplevelser/gourmetslagter-med-specialet-butik/" TargetMode="External"/><Relationship Id="rId11" Type="http://schemas.openxmlformats.org/officeDocument/2006/relationships/hyperlink" Target="https://www.ug.dk/uddannelser/erhvervsuddannelser/foedevarerjordbrugogoplevelser/receptionist" TargetMode="External"/><Relationship Id="rId24" Type="http://schemas.openxmlformats.org/officeDocument/2006/relationships/hyperlink" Target="https://unord.dk/erhvervsuddannelser/kontor-business/kontoruddannelsen/" TargetMode="External"/><Relationship Id="rId32" Type="http://schemas.openxmlformats.org/officeDocument/2006/relationships/hyperlink" Target="https://nextkbh.dk/eud/service-sikkerhed/ejendomsservicetekniker" TargetMode="External"/><Relationship Id="rId37" Type="http://schemas.openxmlformats.org/officeDocument/2006/relationships/hyperlink" Target="https://www.tec.dk/erhvervsuddannelser/vaelg-erhvervsuddannelse/finmekanikeruddannelsen/" TargetMode="External"/><Relationship Id="rId40" Type="http://schemas.openxmlformats.org/officeDocument/2006/relationships/hyperlink" Target="https://www.ug.dk/uddannelser/erhvervsuddannelser/teknologibyggeriogtransport/glarmester" TargetMode="External"/><Relationship Id="rId45" Type="http://schemas.openxmlformats.org/officeDocument/2006/relationships/hyperlink" Target="https://www.tec.dk/erhvervsuddannelser/vaelg-erhvervsuddannelse/lageruddannelsen/" TargetMode="External"/><Relationship Id="rId53" Type="http://schemas.openxmlformats.org/officeDocument/2006/relationships/hyperlink" Target="https://www.ug.dk/uddannelser/erhvervsuddannelser/teknologibyggeriogtransport/procesoperatoer" TargetMode="External"/><Relationship Id="rId58" Type="http://schemas.openxmlformats.org/officeDocument/2006/relationships/hyperlink" Target="https://unord.dk/erhvervsuddannelser/byggeri-teknologi/toemrer/" TargetMode="External"/><Relationship Id="rId66" Type="http://schemas.openxmlformats.org/officeDocument/2006/relationships/hyperlink" Target="https://unord.dk/erhvervsuddannelser/foedevarer/ernaeringsassistent/" TargetMode="External"/><Relationship Id="rId5" Type="http://schemas.openxmlformats.org/officeDocument/2006/relationships/hyperlink" Target="https://www.ug.dk/uddannelser/erhvervsuddannelser/foedevarerjordbrugogoplevelser/gastronom" TargetMode="External"/><Relationship Id="rId15" Type="http://schemas.openxmlformats.org/officeDocument/2006/relationships/hyperlink" Target="https://www.ug.dk/uddannelser/erhvervsuddannelser/omsorgsundhedogpaedagogik/den-paedagogiske-assistentuddannelse" TargetMode="External"/><Relationship Id="rId23" Type="http://schemas.openxmlformats.org/officeDocument/2006/relationships/hyperlink" Target="https://www.ug.dk/uddannelser/erhvervsuddannelser/kontorhandelogforretning/handelsuddannelsen" TargetMode="External"/><Relationship Id="rId28" Type="http://schemas.openxmlformats.org/officeDocument/2006/relationships/hyperlink" Target="https://www.tec.dk/erhvervsuddannelser/vaelg-erhvervsuddannelse/automatik-og-procesuddannelsen/" TargetMode="External"/><Relationship Id="rId36" Type="http://schemas.openxmlformats.org/officeDocument/2006/relationships/hyperlink" Target="https://star.dk/media/14467/positivliste-uddannelsesloeft-110-pct.pdf" TargetMode="External"/><Relationship Id="rId49" Type="http://schemas.openxmlformats.org/officeDocument/2006/relationships/hyperlink" Target="https://unord.dk/erhvervsuddannelser/byggeri-teknologi/murer/" TargetMode="External"/><Relationship Id="rId57" Type="http://schemas.openxmlformats.org/officeDocument/2006/relationships/hyperlink" Target="https://www.ug.dk/uddannelser/erhvervsuddannelser/teknologibyggeriogtransport/smed" TargetMode="External"/><Relationship Id="rId61" Type="http://schemas.openxmlformats.org/officeDocument/2006/relationships/hyperlink" Target="https://www.ug.dk/uddannelser/erhvervsuddannelser/teknologibyggeriogtransport/vejgodstransportuddannelsen" TargetMode="External"/><Relationship Id="rId10" Type="http://schemas.openxmlformats.org/officeDocument/2006/relationships/hyperlink" Target="https://hrs.dk/uddannelser/uddannelse/receptionist/" TargetMode="External"/><Relationship Id="rId19" Type="http://schemas.openxmlformats.org/officeDocument/2006/relationships/hyperlink" Target="https://www.ug.dk/uddannelser/erhvervsuddannelser/omsorgsundhedogpaedagogik/social-og-sundhedshjaelper" TargetMode="External"/><Relationship Id="rId31" Type="http://schemas.openxmlformats.org/officeDocument/2006/relationships/hyperlink" Target="https://www.ug.dk/uddannelser/erhvervsuddannelser/teknologibyggeriogtransport/bygningsmaler" TargetMode="External"/><Relationship Id="rId44" Type="http://schemas.openxmlformats.org/officeDocument/2006/relationships/hyperlink" Target="https://www.ug.dk/uddannelser/erhvervsuddannelser/teknologibyggeriogtransport/industrioperatoer" TargetMode="External"/><Relationship Id="rId52" Type="http://schemas.openxmlformats.org/officeDocument/2006/relationships/hyperlink" Target="https://www.ug.dk/uddannelser/erhvervsuddannelser/teknologibyggeriogtransport/personvognsmekaniker" TargetMode="External"/><Relationship Id="rId60" Type="http://schemas.openxmlformats.org/officeDocument/2006/relationships/hyperlink" Target="https://www.tec.dk/erhvervsuddannelser/vaelg-erhvervsuddannelse/chauffoeruddannelsen/" TargetMode="External"/><Relationship Id="rId65" Type="http://schemas.openxmlformats.org/officeDocument/2006/relationships/hyperlink" Target="https://www.ug.dk/uddannelser/erhvervsuddannelser/foedevarerjordbrugogoplevelser/bager-og-konditor" TargetMode="External"/><Relationship Id="rId4" Type="http://schemas.openxmlformats.org/officeDocument/2006/relationships/hyperlink" Target="https://unord.dk/erhvervsuddannelser/foedevarer/gastronom/" TargetMode="External"/><Relationship Id="rId9" Type="http://schemas.openxmlformats.org/officeDocument/2006/relationships/hyperlink" Target="https://www.ug.dk/uddannelser/erhvervsuddannelser/foedevarerjordbrugogoplevelser/landbrugsuddannelsen" TargetMode="External"/><Relationship Id="rId14" Type="http://schemas.openxmlformats.org/officeDocument/2006/relationships/hyperlink" Target="https://sosuh.dk/uddannelse/paedagogisk-assistent/" TargetMode="External"/><Relationship Id="rId22" Type="http://schemas.openxmlformats.org/officeDocument/2006/relationships/hyperlink" Target="https://unord.dk/erhvervsuddannelser/kontor-business/handelsuddannelsen/" TargetMode="External"/><Relationship Id="rId27" Type="http://schemas.openxmlformats.org/officeDocument/2006/relationships/hyperlink" Target="https://www.ug.dk/uddannelser/erhvervsuddannelser/teknologibyggeriogtransport/anlaegsstruktoer-bygningsstruktoer-og-brolaegger" TargetMode="External"/><Relationship Id="rId30" Type="http://schemas.openxmlformats.org/officeDocument/2006/relationships/hyperlink" Target="https://unord.dk/erhvervsuddannelser/byggeri-teknologi/maler/" TargetMode="External"/><Relationship Id="rId35" Type="http://schemas.openxmlformats.org/officeDocument/2006/relationships/hyperlink" Target="https://www.ug.dk/uddannelser/erhvervsuddannelser/teknologibyggeriogtransport/elektriker" TargetMode="External"/><Relationship Id="rId43" Type="http://schemas.openxmlformats.org/officeDocument/2006/relationships/hyperlink" Target="https://unord.dk/erhvervsuddannelser/byggeri-teknologi/industrioperatoer/" TargetMode="External"/><Relationship Id="rId48" Type="http://schemas.openxmlformats.org/officeDocument/2006/relationships/hyperlink" Target="https://www.ug.dk/uddannelser/erhvervsuddannelser/teknologibyggeriogtransport/lastvognsmekaniker" TargetMode="External"/><Relationship Id="rId56" Type="http://schemas.openxmlformats.org/officeDocument/2006/relationships/hyperlink" Target="https://nextkbh.dk/eud/industri-produktion/smed" TargetMode="External"/><Relationship Id="rId64" Type="http://schemas.openxmlformats.org/officeDocument/2006/relationships/hyperlink" Target="https://hrs.dk/uddannelser/uddannelse/bagerkonditor/" TargetMode="External"/><Relationship Id="rId69" Type="http://schemas.openxmlformats.org/officeDocument/2006/relationships/hyperlink" Target="https://www.ug.dk/uddannelser/erhvervsuddannelser/foedevarerjordbrugogoplevelser/gartner" TargetMode="External"/><Relationship Id="rId8" Type="http://schemas.openxmlformats.org/officeDocument/2006/relationships/hyperlink" Target="https://www.rts.dk/eud-erhvervsuddannelser/erhvervsuddannelser-eud/133-landbrugsuddannelsen" TargetMode="External"/><Relationship Id="rId51" Type="http://schemas.openxmlformats.org/officeDocument/2006/relationships/hyperlink" Target="https://unord.dk/erhvervsuddannelser/byggeri-teknologi/mekaniker/" TargetMode="External"/><Relationship Id="rId3" Type="http://schemas.openxmlformats.org/officeDocument/2006/relationships/chart" Target="../charts/chart1.xml"/><Relationship Id="rId12" Type="http://schemas.openxmlformats.org/officeDocument/2006/relationships/hyperlink" Target="https://hrs.dk/uddannelser/uddannelse/tjener/" TargetMode="External"/><Relationship Id="rId17" Type="http://schemas.openxmlformats.org/officeDocument/2006/relationships/hyperlink" Target="https://www.ug.dk/uddannelser/erhvervsuddannelser/omsorgsundhedogpaedagogik/social-og-sundhedsassistent" TargetMode="External"/><Relationship Id="rId25" Type="http://schemas.openxmlformats.org/officeDocument/2006/relationships/hyperlink" Target="https://www.ug.dk/uddannelser/erhvervsuddannelser/kontorhandelogforretning/kontoruddannelsen" TargetMode="External"/><Relationship Id="rId33" Type="http://schemas.openxmlformats.org/officeDocument/2006/relationships/hyperlink" Target="https://www.ug.dk/uddannelser/erhvervsuddannelser/teknologibyggeriogtransport/ejendomsservicetekniker" TargetMode="External"/><Relationship Id="rId38" Type="http://schemas.openxmlformats.org/officeDocument/2006/relationships/hyperlink" Target="https://www.ug.dk/uddannelser/erhvervsuddannelser/teknologibyggeriogtransport/finmekaniker" TargetMode="External"/><Relationship Id="rId46" Type="http://schemas.openxmlformats.org/officeDocument/2006/relationships/hyperlink" Target="https://www.ug.dk/uddannelser/erhvervsuddannelser/teknologibyggeriogtransport/lager-og-terminaluddannelsen" TargetMode="External"/><Relationship Id="rId59" Type="http://schemas.openxmlformats.org/officeDocument/2006/relationships/hyperlink" Target="https://www.ug.dk/uddannelser/erhvervsuddannelser/teknologibyggeriogtransport/traefagenes-byggeuddannelse" TargetMode="External"/><Relationship Id="rId67" Type="http://schemas.openxmlformats.org/officeDocument/2006/relationships/hyperlink" Target="https://www.ug.dk/uddannelser/erhvervsuddannelser/foedevarerjordbrugogoplevelser/ernaeringsassistent" TargetMode="External"/><Relationship Id="rId20" Type="http://schemas.openxmlformats.org/officeDocument/2006/relationships/hyperlink" Target="https://unord.dk/erhvervsuddannelser/kontor-business/detailhandelsuddannelsen/" TargetMode="External"/><Relationship Id="rId41" Type="http://schemas.openxmlformats.org/officeDocument/2006/relationships/hyperlink" Target="https://nextkbh.dk/eud/industri-produktion/industritekniker" TargetMode="External"/><Relationship Id="rId54" Type="http://schemas.openxmlformats.org/officeDocument/2006/relationships/hyperlink" Target="https://unord.dk/erhvervsuddannelser/service/serviceassistent/" TargetMode="External"/><Relationship Id="rId62" Type="http://schemas.openxmlformats.org/officeDocument/2006/relationships/hyperlink" Target="https://unord.dk/erhvervsuddannelser/byggeri-teknologi/vvs-energi/" TargetMode="External"/><Relationship Id="rId70" Type="http://schemas.openxmlformats.org/officeDocument/2006/relationships/hyperlink" Target="https://www.ug.dk/uddannelser/erhvervsuddannelser/teknologibyggeriogtransport/bygningssnedk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858000"/>
          </a:xfrm>
        </p:spPr>
        <p:txBody>
          <a:bodyPr/>
          <a:lstStyle/>
          <a:p>
            <a:r>
              <a:rPr lang="da-DK" dirty="0" smtClean="0"/>
              <a:t> </a:t>
            </a:r>
            <a:endParaRPr lang="da-DK" dirty="0"/>
          </a:p>
        </p:txBody>
      </p:sp>
      <p:graphicFrame>
        <p:nvGraphicFramePr>
          <p:cNvPr id="4" name="Diagram 3">
            <a:hlinkClick r:id="rId2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7577016"/>
              </p:ext>
            </p:extLst>
          </p:nvPr>
        </p:nvGraphicFramePr>
        <p:xfrm>
          <a:off x="1163184" y="-65768"/>
          <a:ext cx="10569904" cy="74117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Ellipse 4"/>
          <p:cNvSpPr/>
          <p:nvPr/>
        </p:nvSpPr>
        <p:spPr>
          <a:xfrm>
            <a:off x="5156529" y="2540753"/>
            <a:ext cx="2507672" cy="24938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7" name="Lige forbindelse 6"/>
          <p:cNvCxnSpPr/>
          <p:nvPr/>
        </p:nvCxnSpPr>
        <p:spPr>
          <a:xfrm>
            <a:off x="5769185" y="2704187"/>
            <a:ext cx="670288" cy="100443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Lige forbindelse 9"/>
          <p:cNvCxnSpPr>
            <a:endCxn id="5" idx="0"/>
          </p:cNvCxnSpPr>
          <p:nvPr/>
        </p:nvCxnSpPr>
        <p:spPr>
          <a:xfrm flipH="1" flipV="1">
            <a:off x="6410365" y="2540753"/>
            <a:ext cx="37771" cy="11576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forbindelse 10"/>
          <p:cNvCxnSpPr/>
          <p:nvPr/>
        </p:nvCxnSpPr>
        <p:spPr>
          <a:xfrm flipV="1">
            <a:off x="5943449" y="3721894"/>
            <a:ext cx="519546" cy="116879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forbindelse 12"/>
          <p:cNvCxnSpPr/>
          <p:nvPr/>
        </p:nvCxnSpPr>
        <p:spPr>
          <a:xfrm flipH="1" flipV="1">
            <a:off x="5312062" y="3214617"/>
            <a:ext cx="1136074" cy="50727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rbindelse 19">
            <a:hlinkClick r:id="rId4"/>
          </p:cNvPr>
          <p:cNvSpPr/>
          <p:nvPr/>
        </p:nvSpPr>
        <p:spPr>
          <a:xfrm>
            <a:off x="4978221" y="4150950"/>
            <a:ext cx="178308" cy="19741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1" name="Forbindelse 20">
            <a:hlinkClick r:id="rId5"/>
          </p:cNvPr>
          <p:cNvSpPr/>
          <p:nvPr/>
        </p:nvSpPr>
        <p:spPr>
          <a:xfrm>
            <a:off x="4710759" y="4218466"/>
            <a:ext cx="178308" cy="18772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2" name="Forbindelse 21">
            <a:hlinkClick r:id="rId6"/>
          </p:cNvPr>
          <p:cNvSpPr/>
          <p:nvPr/>
        </p:nvSpPr>
        <p:spPr>
          <a:xfrm>
            <a:off x="4931941" y="3919294"/>
            <a:ext cx="178308" cy="19741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3" name="Forbindelse 22">
            <a:hlinkClick r:id="rId7"/>
          </p:cNvPr>
          <p:cNvSpPr/>
          <p:nvPr/>
        </p:nvSpPr>
        <p:spPr>
          <a:xfrm>
            <a:off x="4673106" y="3919294"/>
            <a:ext cx="178308" cy="18772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5" name="Forbindelse 24">
            <a:hlinkClick r:id="rId8"/>
          </p:cNvPr>
          <p:cNvSpPr/>
          <p:nvPr/>
        </p:nvSpPr>
        <p:spPr>
          <a:xfrm>
            <a:off x="4904883" y="3646898"/>
            <a:ext cx="178308" cy="19741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6" name="Forbindelse 25">
            <a:hlinkClick r:id="rId9"/>
          </p:cNvPr>
          <p:cNvSpPr/>
          <p:nvPr/>
        </p:nvSpPr>
        <p:spPr>
          <a:xfrm>
            <a:off x="4662528" y="3640126"/>
            <a:ext cx="178308" cy="18772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7" name="Forbindelse 26">
            <a:hlinkClick r:id="rId10"/>
          </p:cNvPr>
          <p:cNvSpPr/>
          <p:nvPr/>
        </p:nvSpPr>
        <p:spPr>
          <a:xfrm>
            <a:off x="4956905" y="3374502"/>
            <a:ext cx="178308" cy="19741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8" name="Forbindelse 27">
            <a:hlinkClick r:id="rId11"/>
          </p:cNvPr>
          <p:cNvSpPr/>
          <p:nvPr/>
        </p:nvSpPr>
        <p:spPr>
          <a:xfrm>
            <a:off x="4707487" y="3310250"/>
            <a:ext cx="178308" cy="18772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9" name="Forbindelse 28">
            <a:hlinkClick r:id="rId12"/>
          </p:cNvPr>
          <p:cNvSpPr/>
          <p:nvPr/>
        </p:nvSpPr>
        <p:spPr>
          <a:xfrm>
            <a:off x="5007931" y="3134380"/>
            <a:ext cx="178308" cy="19741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0" name="Forbindelse 29">
            <a:hlinkClick r:id="rId13"/>
          </p:cNvPr>
          <p:cNvSpPr/>
          <p:nvPr/>
        </p:nvSpPr>
        <p:spPr>
          <a:xfrm>
            <a:off x="4760931" y="3051450"/>
            <a:ext cx="178308" cy="18772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1" name="Forbindelse 30">
            <a:hlinkClick r:id="rId14"/>
          </p:cNvPr>
          <p:cNvSpPr/>
          <p:nvPr/>
        </p:nvSpPr>
        <p:spPr>
          <a:xfrm>
            <a:off x="5142916" y="2913653"/>
            <a:ext cx="178308" cy="19741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2" name="Forbindelse 31">
            <a:hlinkClick r:id="rId15"/>
          </p:cNvPr>
          <p:cNvSpPr/>
          <p:nvPr/>
        </p:nvSpPr>
        <p:spPr>
          <a:xfrm>
            <a:off x="4931985" y="2777575"/>
            <a:ext cx="178308" cy="18772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3" name="Forbindelse 32">
            <a:hlinkClick r:id="rId16"/>
          </p:cNvPr>
          <p:cNvSpPr/>
          <p:nvPr/>
        </p:nvSpPr>
        <p:spPr>
          <a:xfrm>
            <a:off x="5356043" y="2704187"/>
            <a:ext cx="178308" cy="19741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4" name="Forbindelse 33">
            <a:hlinkClick r:id="rId17"/>
          </p:cNvPr>
          <p:cNvSpPr/>
          <p:nvPr/>
        </p:nvSpPr>
        <p:spPr>
          <a:xfrm>
            <a:off x="5131522" y="2563279"/>
            <a:ext cx="178308" cy="18772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5" name="Forbindelse 34">
            <a:hlinkClick r:id="rId18"/>
          </p:cNvPr>
          <p:cNvSpPr/>
          <p:nvPr/>
        </p:nvSpPr>
        <p:spPr>
          <a:xfrm>
            <a:off x="5547964" y="2522792"/>
            <a:ext cx="178308" cy="19741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6" name="Forbindelse 35">
            <a:hlinkClick r:id="rId19"/>
          </p:cNvPr>
          <p:cNvSpPr/>
          <p:nvPr/>
        </p:nvSpPr>
        <p:spPr>
          <a:xfrm>
            <a:off x="5373649" y="2333656"/>
            <a:ext cx="160702" cy="141691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7" name="Forbindelse 36">
            <a:hlinkClick r:id="rId20"/>
          </p:cNvPr>
          <p:cNvSpPr/>
          <p:nvPr/>
        </p:nvSpPr>
        <p:spPr>
          <a:xfrm>
            <a:off x="5726272" y="2376639"/>
            <a:ext cx="178308" cy="19741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9" name="Forbindelse 38">
            <a:hlinkClick r:id="rId21"/>
          </p:cNvPr>
          <p:cNvSpPr/>
          <p:nvPr/>
        </p:nvSpPr>
        <p:spPr>
          <a:xfrm>
            <a:off x="5637118" y="2132212"/>
            <a:ext cx="178308" cy="18772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0" name="Forbindelse 39">
            <a:hlinkClick r:id="rId22"/>
          </p:cNvPr>
          <p:cNvSpPr/>
          <p:nvPr/>
        </p:nvSpPr>
        <p:spPr>
          <a:xfrm>
            <a:off x="5959457" y="2277931"/>
            <a:ext cx="178308" cy="19741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1" name="Forbindelse 40">
            <a:hlinkClick r:id="rId23"/>
          </p:cNvPr>
          <p:cNvSpPr/>
          <p:nvPr/>
        </p:nvSpPr>
        <p:spPr>
          <a:xfrm>
            <a:off x="5866909" y="2057519"/>
            <a:ext cx="178308" cy="18772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2" name="Forbindelse 41">
            <a:hlinkClick r:id="rId24"/>
          </p:cNvPr>
          <p:cNvSpPr/>
          <p:nvPr/>
        </p:nvSpPr>
        <p:spPr>
          <a:xfrm>
            <a:off x="6240532" y="2257012"/>
            <a:ext cx="149869" cy="21833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3" name="Forbindelse 42">
            <a:hlinkClick r:id="rId25"/>
          </p:cNvPr>
          <p:cNvSpPr/>
          <p:nvPr/>
        </p:nvSpPr>
        <p:spPr>
          <a:xfrm>
            <a:off x="6226312" y="1955197"/>
            <a:ext cx="178308" cy="18772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4" name="Forbindelse 43">
            <a:hlinkClick r:id="rId26"/>
          </p:cNvPr>
          <p:cNvSpPr/>
          <p:nvPr/>
        </p:nvSpPr>
        <p:spPr>
          <a:xfrm>
            <a:off x="6488515" y="2247089"/>
            <a:ext cx="178308" cy="19741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5" name="Forbindelse 44">
            <a:hlinkClick r:id="rId27"/>
          </p:cNvPr>
          <p:cNvSpPr/>
          <p:nvPr/>
        </p:nvSpPr>
        <p:spPr>
          <a:xfrm>
            <a:off x="6528189" y="1993960"/>
            <a:ext cx="178308" cy="18772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6" name="Forbindelse 45">
            <a:hlinkClick r:id="rId28"/>
          </p:cNvPr>
          <p:cNvSpPr/>
          <p:nvPr/>
        </p:nvSpPr>
        <p:spPr>
          <a:xfrm>
            <a:off x="6746840" y="2306280"/>
            <a:ext cx="178308" cy="19741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7" name="Forbindelse 46">
            <a:hlinkClick r:id="rId29"/>
          </p:cNvPr>
          <p:cNvSpPr/>
          <p:nvPr/>
        </p:nvSpPr>
        <p:spPr>
          <a:xfrm>
            <a:off x="6826430" y="2130362"/>
            <a:ext cx="178308" cy="18772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8" name="Forbindelse 47">
            <a:hlinkClick r:id="rId30"/>
          </p:cNvPr>
          <p:cNvSpPr/>
          <p:nvPr/>
        </p:nvSpPr>
        <p:spPr>
          <a:xfrm>
            <a:off x="7040377" y="2419705"/>
            <a:ext cx="178308" cy="19741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9" name="Forbindelse 48">
            <a:hlinkClick r:id="rId31"/>
          </p:cNvPr>
          <p:cNvSpPr/>
          <p:nvPr/>
        </p:nvSpPr>
        <p:spPr>
          <a:xfrm>
            <a:off x="7110121" y="2182588"/>
            <a:ext cx="178308" cy="18772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0" name="Forbindelse 49">
            <a:hlinkClick r:id="rId32"/>
          </p:cNvPr>
          <p:cNvSpPr/>
          <p:nvPr/>
        </p:nvSpPr>
        <p:spPr>
          <a:xfrm>
            <a:off x="7226722" y="2621499"/>
            <a:ext cx="178308" cy="19741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1" name="Forbindelse 50">
            <a:hlinkClick r:id="rId33"/>
          </p:cNvPr>
          <p:cNvSpPr/>
          <p:nvPr/>
        </p:nvSpPr>
        <p:spPr>
          <a:xfrm>
            <a:off x="7377665" y="2429397"/>
            <a:ext cx="178308" cy="18772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2" name="Forbindelse 51">
            <a:hlinkClick r:id="rId34"/>
          </p:cNvPr>
          <p:cNvSpPr/>
          <p:nvPr/>
        </p:nvSpPr>
        <p:spPr>
          <a:xfrm>
            <a:off x="7460513" y="2778775"/>
            <a:ext cx="178308" cy="19741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3" name="Forbindelse 52">
            <a:hlinkClick r:id="rId35"/>
          </p:cNvPr>
          <p:cNvSpPr/>
          <p:nvPr/>
        </p:nvSpPr>
        <p:spPr>
          <a:xfrm>
            <a:off x="7654747" y="2610325"/>
            <a:ext cx="178308" cy="18772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4" name="Tekstfelt 53"/>
          <p:cNvSpPr txBox="1"/>
          <p:nvPr/>
        </p:nvSpPr>
        <p:spPr>
          <a:xfrm>
            <a:off x="1285448" y="5498270"/>
            <a:ext cx="28231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Beskrivelse på ug.dk</a:t>
            </a:r>
          </a:p>
          <a:p>
            <a:r>
              <a:rPr lang="da-DK" dirty="0"/>
              <a:t>Skolens hjemmeside</a:t>
            </a:r>
          </a:p>
          <a:p>
            <a:r>
              <a:rPr lang="da-DK" dirty="0" smtClean="0"/>
              <a:t>Alle </a:t>
            </a:r>
            <a:r>
              <a:rPr lang="da-DK" dirty="0"/>
              <a:t>fag er grønne på Arbejdsmarkedsbalancen</a:t>
            </a:r>
          </a:p>
        </p:txBody>
      </p:sp>
      <p:sp>
        <p:nvSpPr>
          <p:cNvPr id="55" name="Tekstfelt 54"/>
          <p:cNvSpPr txBox="1"/>
          <p:nvPr/>
        </p:nvSpPr>
        <p:spPr>
          <a:xfrm>
            <a:off x="9113178" y="5150828"/>
            <a:ext cx="26199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rgbClr val="00B0F0"/>
                </a:solidFill>
                <a:hlinkClick r:id="rId36"/>
              </a:rPr>
              <a:t>Positivliste fra 1.08.20 / </a:t>
            </a:r>
            <a:r>
              <a:rPr lang="da-DK" b="1" dirty="0" smtClean="0">
                <a:solidFill>
                  <a:srgbClr val="00B0F0"/>
                </a:solidFill>
                <a:hlinkClick r:id="rId36"/>
              </a:rPr>
              <a:t>01.01.21 </a:t>
            </a:r>
            <a:r>
              <a:rPr lang="da-DK" b="1" dirty="0">
                <a:solidFill>
                  <a:srgbClr val="00B0F0"/>
                </a:solidFill>
                <a:hlinkClick r:id="rId36"/>
              </a:rPr>
              <a:t>110 </a:t>
            </a:r>
            <a:r>
              <a:rPr lang="da-DK" b="1" dirty="0" smtClean="0">
                <a:solidFill>
                  <a:srgbClr val="00B0F0"/>
                </a:solidFill>
                <a:hlinkClick r:id="rId36"/>
              </a:rPr>
              <a:t>%</a:t>
            </a:r>
            <a:endParaRPr lang="da-DK" b="1" dirty="0" smtClean="0">
              <a:solidFill>
                <a:srgbClr val="00B0F0"/>
              </a:solidFill>
            </a:endParaRPr>
          </a:p>
          <a:p>
            <a:r>
              <a:rPr lang="da-DK" b="1" dirty="0"/>
              <a:t>GUL: Nogle specialer er på </a:t>
            </a:r>
            <a:r>
              <a:rPr lang="da-DK" b="1" dirty="0" smtClean="0"/>
              <a:t>positivlisten</a:t>
            </a:r>
            <a:endParaRPr lang="da-DK" b="1" dirty="0"/>
          </a:p>
          <a:p>
            <a:r>
              <a:rPr lang="da-DK" b="1" smtClean="0"/>
              <a:t>HVID: </a:t>
            </a:r>
            <a:r>
              <a:rPr lang="da-DK" b="1" dirty="0" smtClean="0"/>
              <a:t>Alle </a:t>
            </a:r>
            <a:r>
              <a:rPr lang="da-DK" b="1" dirty="0" smtClean="0"/>
              <a:t>fag og specialer er på 80 %</a:t>
            </a:r>
            <a:endParaRPr lang="da-DK" b="1" dirty="0"/>
          </a:p>
        </p:txBody>
      </p:sp>
      <p:sp>
        <p:nvSpPr>
          <p:cNvPr id="56" name="Forbindelse 55">
            <a:hlinkClick r:id="rId37"/>
          </p:cNvPr>
          <p:cNvSpPr/>
          <p:nvPr/>
        </p:nvSpPr>
        <p:spPr>
          <a:xfrm>
            <a:off x="7607647" y="3058410"/>
            <a:ext cx="178308" cy="19741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7" name="Forbindelse 56">
            <a:hlinkClick r:id="rId38"/>
          </p:cNvPr>
          <p:cNvSpPr/>
          <p:nvPr/>
        </p:nvSpPr>
        <p:spPr>
          <a:xfrm>
            <a:off x="7812799" y="2941898"/>
            <a:ext cx="178308" cy="18772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8" name="Forbindelse 57">
            <a:hlinkClick r:id="rId39"/>
          </p:cNvPr>
          <p:cNvSpPr/>
          <p:nvPr/>
        </p:nvSpPr>
        <p:spPr>
          <a:xfrm>
            <a:off x="7719781" y="3275794"/>
            <a:ext cx="178308" cy="19741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9" name="Forbindelse 58">
            <a:hlinkClick r:id="rId40"/>
          </p:cNvPr>
          <p:cNvSpPr/>
          <p:nvPr/>
        </p:nvSpPr>
        <p:spPr>
          <a:xfrm>
            <a:off x="7986039" y="3216388"/>
            <a:ext cx="178308" cy="18772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0" name="Forbindelse 59">
            <a:hlinkClick r:id="rId41"/>
          </p:cNvPr>
          <p:cNvSpPr/>
          <p:nvPr/>
        </p:nvSpPr>
        <p:spPr>
          <a:xfrm>
            <a:off x="7753355" y="3527214"/>
            <a:ext cx="178308" cy="19741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1" name="Forbindelse 60">
            <a:hlinkClick r:id="rId42"/>
          </p:cNvPr>
          <p:cNvSpPr/>
          <p:nvPr/>
        </p:nvSpPr>
        <p:spPr>
          <a:xfrm>
            <a:off x="8058526" y="3534171"/>
            <a:ext cx="178308" cy="18772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2" name="Forbindelse 61">
            <a:hlinkClick r:id="rId43"/>
          </p:cNvPr>
          <p:cNvSpPr/>
          <p:nvPr/>
        </p:nvSpPr>
        <p:spPr>
          <a:xfrm>
            <a:off x="7791008" y="3827849"/>
            <a:ext cx="178308" cy="19741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3" name="Forbindelse 62">
            <a:hlinkClick r:id="rId44"/>
          </p:cNvPr>
          <p:cNvSpPr/>
          <p:nvPr/>
        </p:nvSpPr>
        <p:spPr>
          <a:xfrm>
            <a:off x="8058526" y="3873871"/>
            <a:ext cx="178308" cy="18772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4" name="Forbindelse 63">
            <a:hlinkClick r:id="rId45"/>
          </p:cNvPr>
          <p:cNvSpPr/>
          <p:nvPr/>
        </p:nvSpPr>
        <p:spPr>
          <a:xfrm>
            <a:off x="7719781" y="4044284"/>
            <a:ext cx="178308" cy="19741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5" name="Forbindelse 64">
            <a:hlinkClick r:id="rId46"/>
          </p:cNvPr>
          <p:cNvSpPr/>
          <p:nvPr/>
        </p:nvSpPr>
        <p:spPr>
          <a:xfrm>
            <a:off x="7997342" y="4086620"/>
            <a:ext cx="178308" cy="18772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6" name="Forbindelse 65">
            <a:hlinkClick r:id="rId47"/>
          </p:cNvPr>
          <p:cNvSpPr/>
          <p:nvPr/>
        </p:nvSpPr>
        <p:spPr>
          <a:xfrm>
            <a:off x="7607647" y="4267035"/>
            <a:ext cx="178308" cy="19741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7" name="Forbindelse 66">
            <a:hlinkClick r:id="rId48"/>
          </p:cNvPr>
          <p:cNvSpPr/>
          <p:nvPr/>
        </p:nvSpPr>
        <p:spPr>
          <a:xfrm>
            <a:off x="7837005" y="4306292"/>
            <a:ext cx="178308" cy="18772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8" name="Forbindelse 67">
            <a:hlinkClick r:id="rId49"/>
          </p:cNvPr>
          <p:cNvSpPr/>
          <p:nvPr/>
        </p:nvSpPr>
        <p:spPr>
          <a:xfrm>
            <a:off x="7513683" y="4474132"/>
            <a:ext cx="178308" cy="19741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9" name="Forbindelse 68">
            <a:hlinkClick r:id="rId50"/>
          </p:cNvPr>
          <p:cNvSpPr/>
          <p:nvPr/>
        </p:nvSpPr>
        <p:spPr>
          <a:xfrm>
            <a:off x="7791008" y="4626810"/>
            <a:ext cx="178308" cy="18772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0" name="Forbindelse 69">
            <a:hlinkClick r:id="rId51"/>
          </p:cNvPr>
          <p:cNvSpPr/>
          <p:nvPr/>
        </p:nvSpPr>
        <p:spPr>
          <a:xfrm>
            <a:off x="7358817" y="4638246"/>
            <a:ext cx="178308" cy="19741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1" name="Forbindelse 70">
            <a:hlinkClick r:id="rId52"/>
          </p:cNvPr>
          <p:cNvSpPr/>
          <p:nvPr/>
        </p:nvSpPr>
        <p:spPr>
          <a:xfrm>
            <a:off x="7541473" y="4859969"/>
            <a:ext cx="178308" cy="18772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2" name="Forbindelse 71">
            <a:hlinkClick r:id="rId53"/>
          </p:cNvPr>
          <p:cNvSpPr/>
          <p:nvPr/>
        </p:nvSpPr>
        <p:spPr>
          <a:xfrm>
            <a:off x="7159279" y="4810093"/>
            <a:ext cx="178308" cy="19741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3" name="Forbindelse 72">
            <a:hlinkClick r:id="rId53"/>
          </p:cNvPr>
          <p:cNvSpPr/>
          <p:nvPr/>
        </p:nvSpPr>
        <p:spPr>
          <a:xfrm>
            <a:off x="7289904" y="4997316"/>
            <a:ext cx="178308" cy="18772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4" name="Forbindelse 73">
            <a:hlinkClick r:id="rId54"/>
          </p:cNvPr>
          <p:cNvSpPr/>
          <p:nvPr/>
        </p:nvSpPr>
        <p:spPr>
          <a:xfrm>
            <a:off x="6931813" y="4933405"/>
            <a:ext cx="178308" cy="19741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5" name="Forbindelse 74">
            <a:hlinkClick r:id="rId55"/>
          </p:cNvPr>
          <p:cNvSpPr/>
          <p:nvPr/>
        </p:nvSpPr>
        <p:spPr>
          <a:xfrm>
            <a:off x="7055602" y="5142359"/>
            <a:ext cx="178308" cy="18772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6" name="Forbindelse 75">
            <a:hlinkClick r:id="rId56"/>
          </p:cNvPr>
          <p:cNvSpPr/>
          <p:nvPr/>
        </p:nvSpPr>
        <p:spPr>
          <a:xfrm>
            <a:off x="6755593" y="4983988"/>
            <a:ext cx="178308" cy="19741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7" name="Forbindelse 76">
            <a:hlinkClick r:id="rId57"/>
          </p:cNvPr>
          <p:cNvSpPr/>
          <p:nvPr/>
        </p:nvSpPr>
        <p:spPr>
          <a:xfrm>
            <a:off x="6803956" y="5206914"/>
            <a:ext cx="178308" cy="18772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8" name="Forbindelse 77">
            <a:hlinkClick r:id="rId58"/>
          </p:cNvPr>
          <p:cNvSpPr/>
          <p:nvPr/>
        </p:nvSpPr>
        <p:spPr>
          <a:xfrm>
            <a:off x="6301247" y="5091177"/>
            <a:ext cx="178308" cy="19741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9" name="Forbindelse 78">
            <a:hlinkClick r:id="rId59"/>
          </p:cNvPr>
          <p:cNvSpPr/>
          <p:nvPr/>
        </p:nvSpPr>
        <p:spPr>
          <a:xfrm>
            <a:off x="6305134" y="5352847"/>
            <a:ext cx="178308" cy="18772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0" name="Forbindelse 79">
            <a:hlinkClick r:id="rId60"/>
          </p:cNvPr>
          <p:cNvSpPr/>
          <p:nvPr/>
        </p:nvSpPr>
        <p:spPr>
          <a:xfrm>
            <a:off x="6039289" y="5026051"/>
            <a:ext cx="178308" cy="19741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1" name="Forbindelse 80">
            <a:hlinkClick r:id="rId61"/>
          </p:cNvPr>
          <p:cNvSpPr/>
          <p:nvPr/>
        </p:nvSpPr>
        <p:spPr>
          <a:xfrm>
            <a:off x="6001003" y="5299779"/>
            <a:ext cx="178308" cy="18772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2" name="Forbindelse 81">
            <a:hlinkClick r:id="rId62"/>
          </p:cNvPr>
          <p:cNvSpPr/>
          <p:nvPr/>
        </p:nvSpPr>
        <p:spPr>
          <a:xfrm>
            <a:off x="5866909" y="4983988"/>
            <a:ext cx="178308" cy="19741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3" name="Forbindelse 82">
            <a:hlinkClick r:id="rId63"/>
          </p:cNvPr>
          <p:cNvSpPr/>
          <p:nvPr/>
        </p:nvSpPr>
        <p:spPr>
          <a:xfrm>
            <a:off x="5769185" y="5247171"/>
            <a:ext cx="178308" cy="18772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4" name="Forbindelse 83">
            <a:hlinkClick r:id="rId64"/>
          </p:cNvPr>
          <p:cNvSpPr/>
          <p:nvPr/>
        </p:nvSpPr>
        <p:spPr>
          <a:xfrm>
            <a:off x="5468966" y="4745009"/>
            <a:ext cx="178308" cy="19741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5" name="Forbindelse 84">
            <a:hlinkClick r:id="rId65"/>
          </p:cNvPr>
          <p:cNvSpPr/>
          <p:nvPr/>
        </p:nvSpPr>
        <p:spPr>
          <a:xfrm>
            <a:off x="5275783" y="4942710"/>
            <a:ext cx="178308" cy="18772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6" name="Forbindelse 85">
            <a:hlinkClick r:id="rId66"/>
          </p:cNvPr>
          <p:cNvSpPr/>
          <p:nvPr/>
        </p:nvSpPr>
        <p:spPr>
          <a:xfrm>
            <a:off x="5286997" y="4582644"/>
            <a:ext cx="178308" cy="19741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7" name="Forbindelse 86">
            <a:hlinkClick r:id="rId67"/>
          </p:cNvPr>
          <p:cNvSpPr/>
          <p:nvPr/>
        </p:nvSpPr>
        <p:spPr>
          <a:xfrm>
            <a:off x="5122872" y="4752599"/>
            <a:ext cx="178308" cy="18772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8" name="Forbindelse 87">
            <a:hlinkClick r:id="rId68"/>
          </p:cNvPr>
          <p:cNvSpPr/>
          <p:nvPr/>
        </p:nvSpPr>
        <p:spPr>
          <a:xfrm>
            <a:off x="5122872" y="4434962"/>
            <a:ext cx="178308" cy="19741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9" name="Forbindelse 88">
            <a:hlinkClick r:id="rId69"/>
          </p:cNvPr>
          <p:cNvSpPr/>
          <p:nvPr/>
        </p:nvSpPr>
        <p:spPr>
          <a:xfrm>
            <a:off x="4918777" y="4557054"/>
            <a:ext cx="178308" cy="18772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0" name="Forbindelse 89"/>
          <p:cNvSpPr/>
          <p:nvPr/>
        </p:nvSpPr>
        <p:spPr>
          <a:xfrm>
            <a:off x="1053465" y="5594329"/>
            <a:ext cx="178308" cy="18772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1" name="Forbindelse 90">
            <a:hlinkClick r:id="rId70"/>
          </p:cNvPr>
          <p:cNvSpPr/>
          <p:nvPr/>
        </p:nvSpPr>
        <p:spPr>
          <a:xfrm>
            <a:off x="6577669" y="5317327"/>
            <a:ext cx="178308" cy="18772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2" name="Forbindelse 91">
            <a:hlinkClick r:id="rId2"/>
          </p:cNvPr>
          <p:cNvSpPr/>
          <p:nvPr/>
        </p:nvSpPr>
        <p:spPr>
          <a:xfrm>
            <a:off x="5465427" y="5129604"/>
            <a:ext cx="178308" cy="18772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3" name="Forbindelse 92"/>
          <p:cNvSpPr/>
          <p:nvPr/>
        </p:nvSpPr>
        <p:spPr>
          <a:xfrm>
            <a:off x="1045395" y="5898357"/>
            <a:ext cx="178308" cy="19741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4" name="Forbindelse 93">
            <a:hlinkClick r:id="rId71"/>
          </p:cNvPr>
          <p:cNvSpPr/>
          <p:nvPr/>
        </p:nvSpPr>
        <p:spPr>
          <a:xfrm>
            <a:off x="6518130" y="5059824"/>
            <a:ext cx="178308" cy="19741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8" name="Tekstfelt 97"/>
          <p:cNvSpPr txBox="1"/>
          <p:nvPr/>
        </p:nvSpPr>
        <p:spPr>
          <a:xfrm>
            <a:off x="6666822" y="3404111"/>
            <a:ext cx="813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/>
              <a:t>IT, metal, byg, transport</a:t>
            </a:r>
            <a:endParaRPr lang="da-DK" sz="1200" dirty="0"/>
          </a:p>
        </p:txBody>
      </p:sp>
      <p:sp>
        <p:nvSpPr>
          <p:cNvPr id="99" name="Tekstfelt 98"/>
          <p:cNvSpPr txBox="1"/>
          <p:nvPr/>
        </p:nvSpPr>
        <p:spPr>
          <a:xfrm>
            <a:off x="5317149" y="3606760"/>
            <a:ext cx="82061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 smtClean="0"/>
              <a:t>Jord til borg, oplevelser</a:t>
            </a:r>
            <a:endParaRPr lang="da-DK" sz="1100" dirty="0"/>
          </a:p>
        </p:txBody>
      </p:sp>
      <p:sp>
        <p:nvSpPr>
          <p:cNvPr id="100" name="Tekstfelt 99"/>
          <p:cNvSpPr txBox="1"/>
          <p:nvPr/>
        </p:nvSpPr>
        <p:spPr>
          <a:xfrm>
            <a:off x="5547964" y="2941898"/>
            <a:ext cx="4913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 smtClean="0"/>
              <a:t>Sosu, PAU</a:t>
            </a:r>
            <a:endParaRPr lang="da-DK" sz="1100" dirty="0"/>
          </a:p>
        </p:txBody>
      </p:sp>
      <p:sp>
        <p:nvSpPr>
          <p:cNvPr id="101" name="Tekstfelt 100"/>
          <p:cNvSpPr txBox="1"/>
          <p:nvPr/>
        </p:nvSpPr>
        <p:spPr>
          <a:xfrm>
            <a:off x="5751279" y="2627566"/>
            <a:ext cx="762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 smtClean="0"/>
              <a:t>Merkantil</a:t>
            </a:r>
            <a:endParaRPr lang="da-DK" sz="1100" dirty="0"/>
          </a:p>
        </p:txBody>
      </p:sp>
      <p:sp>
        <p:nvSpPr>
          <p:cNvPr id="102" name="Tekstfelt 101"/>
          <p:cNvSpPr txBox="1"/>
          <p:nvPr/>
        </p:nvSpPr>
        <p:spPr>
          <a:xfrm>
            <a:off x="1285448" y="950774"/>
            <a:ext cx="22694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Powerpointen skal startes, før linkene virker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5884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1592</TotalTime>
  <Words>100</Words>
  <Application>Microsoft Office PowerPoint</Application>
  <PresentationFormat>Widescreen</PresentationFormat>
  <Paragraphs>49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 </vt:lpstr>
    </vt:vector>
  </TitlesOfParts>
  <Company>Hillerød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Birthe Vejlgård Samuelsen</dc:creator>
  <cp:lastModifiedBy>Birthe Vejlgård Samuelsen</cp:lastModifiedBy>
  <cp:revision>58</cp:revision>
  <cp:lastPrinted>2020-01-02T07:54:35Z</cp:lastPrinted>
  <dcterms:created xsi:type="dcterms:W3CDTF">2019-08-05T07:14:21Z</dcterms:created>
  <dcterms:modified xsi:type="dcterms:W3CDTF">2021-01-18T06:55:47Z</dcterms:modified>
</cp:coreProperties>
</file>